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17"/>
  </p:notesMasterIdLst>
  <p:sldIdLst>
    <p:sldId id="256" r:id="rId2"/>
    <p:sldId id="257" r:id="rId3"/>
    <p:sldId id="258" r:id="rId4"/>
    <p:sldId id="259" r:id="rId5"/>
    <p:sldId id="288" r:id="rId6"/>
    <p:sldId id="289" r:id="rId7"/>
    <p:sldId id="285" r:id="rId8"/>
    <p:sldId id="260" r:id="rId9"/>
    <p:sldId id="261" r:id="rId10"/>
    <p:sldId id="287" r:id="rId11"/>
    <p:sldId id="286" r:id="rId12"/>
    <p:sldId id="262" r:id="rId13"/>
    <p:sldId id="263" r:id="rId14"/>
    <p:sldId id="290" r:id="rId15"/>
    <p:sldId id="26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634CFB-5395-4E99-A4EC-81BB7351EF0F}" type="datetimeFigureOut">
              <a:rPr lang="en-US" smtClean="0"/>
              <a:pPr/>
              <a:t>8/3/2020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93FC3D-F158-49F6-8925-160AA23A29C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1564317-6257-4B6D-8D14-D9CA3572B090}" type="datetimeFigureOut">
              <a:rPr lang="en-US" smtClean="0"/>
              <a:pPr/>
              <a:t>8/3/2020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53C74B15-49CC-4143-A10A-153630E18A3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1564317-6257-4B6D-8D14-D9CA3572B090}"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1564317-6257-4B6D-8D14-D9CA3572B090}"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1564317-6257-4B6D-8D14-D9CA3572B090}"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1564317-6257-4B6D-8D14-D9CA3572B090}" type="datetimeFigureOut">
              <a:rPr lang="en-US" smtClean="0"/>
              <a:pPr/>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74B15-49CC-4143-A10A-153630E18A3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1564317-6257-4B6D-8D14-D9CA3572B090}"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1564317-6257-4B6D-8D14-D9CA3572B090}" type="datetimeFigureOut">
              <a:rPr lang="en-US" smtClean="0"/>
              <a:pPr/>
              <a:t>8/3/2020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1564317-6257-4B6D-8D14-D9CA3572B090}" type="datetimeFigureOut">
              <a:rPr lang="en-US" smtClean="0"/>
              <a:pPr/>
              <a:t>8/3/2020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564317-6257-4B6D-8D14-D9CA3572B090}" type="datetimeFigureOut">
              <a:rPr lang="en-US" smtClean="0"/>
              <a:pPr/>
              <a:t>8/3/2020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1564317-6257-4B6D-8D14-D9CA3572B090}"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74B15-49CC-4143-A10A-153630E18A3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1564317-6257-4B6D-8D14-D9CA3572B090}" type="datetimeFigureOut">
              <a:rPr lang="en-US" smtClean="0"/>
              <a:pPr/>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53C74B15-49CC-4143-A10A-153630E18A3C}"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1564317-6257-4B6D-8D14-D9CA3572B090}" type="datetimeFigureOut">
              <a:rPr lang="en-US" smtClean="0"/>
              <a:pPr/>
              <a:t>8/3/2020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3C74B15-49CC-4143-A10A-153630E18A3C}"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4343400"/>
            <a:ext cx="5334000" cy="523220"/>
          </a:xfrm>
          <a:prstGeom prst="rect">
            <a:avLst/>
          </a:prstGeom>
          <a:noFill/>
        </p:spPr>
        <p:txBody>
          <a:bodyPr wrap="square" rtlCol="0">
            <a:spAutoFit/>
          </a:bodyPr>
          <a:lstStyle/>
          <a:p>
            <a:pPr algn="ctr"/>
            <a:r>
              <a:rPr lang="en-US" sz="2800" b="1" dirty="0">
                <a:latin typeface="Times New Roman" pitchFamily="18" charset="0"/>
                <a:cs typeface="Times New Roman" pitchFamily="18" charset="0"/>
              </a:rPr>
              <a:t>PRESENTED  BY :-</a:t>
            </a:r>
          </a:p>
        </p:txBody>
      </p:sp>
      <p:sp>
        <p:nvSpPr>
          <p:cNvPr id="7" name="TextBox 6"/>
          <p:cNvSpPr txBox="1"/>
          <p:nvPr/>
        </p:nvSpPr>
        <p:spPr>
          <a:xfrm>
            <a:off x="762000" y="4953000"/>
            <a:ext cx="7391400" cy="584775"/>
          </a:xfrm>
          <a:prstGeom prst="rect">
            <a:avLst/>
          </a:prstGeom>
          <a:noFill/>
        </p:spPr>
        <p:txBody>
          <a:bodyPr wrap="square" rtlCol="0">
            <a:spAutoFit/>
          </a:bodyPr>
          <a:lstStyle/>
          <a:p>
            <a:pPr algn="ctr"/>
            <a:r>
              <a:rPr lang="en-US" sz="3200" b="1" dirty="0">
                <a:latin typeface="Times New Roman" pitchFamily="18" charset="0"/>
                <a:cs typeface="Times New Roman" pitchFamily="18" charset="0"/>
              </a:rPr>
              <a:t>TEAM  TAKSHASHELA</a:t>
            </a:r>
          </a:p>
        </p:txBody>
      </p:sp>
      <p:sp>
        <p:nvSpPr>
          <p:cNvPr id="8" name="TextBox 7"/>
          <p:cNvSpPr txBox="1"/>
          <p:nvPr/>
        </p:nvSpPr>
        <p:spPr>
          <a:xfrm>
            <a:off x="533400" y="5562600"/>
            <a:ext cx="8610600" cy="400110"/>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BHARATI  VIDYAPEETH’S  COLLEGE  OF ENGINEERING, LAVALE</a:t>
            </a:r>
          </a:p>
        </p:txBody>
      </p:sp>
      <p:pic>
        <p:nvPicPr>
          <p:cNvPr id="10" name="Picture 2" descr="C:\Users\dell\Desktop\Smart-India-Hackathon-1.jpg"/>
          <p:cNvPicPr>
            <a:picLocks noChangeAspect="1" noChangeArrowheads="1"/>
          </p:cNvPicPr>
          <p:nvPr/>
        </p:nvPicPr>
        <p:blipFill>
          <a:blip r:embed="rId2" cstate="print"/>
          <a:srcRect/>
          <a:stretch>
            <a:fillRect/>
          </a:stretch>
        </p:blipFill>
        <p:spPr bwMode="auto">
          <a:xfrm>
            <a:off x="762000" y="381000"/>
            <a:ext cx="7696200" cy="37338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38200"/>
            <a:ext cx="8305800" cy="2862322"/>
          </a:xfrm>
          <a:prstGeom prst="rect">
            <a:avLst/>
          </a:prstGeom>
          <a:noFill/>
        </p:spPr>
        <p:txBody>
          <a:bodyPr wrap="square" rtlCol="0">
            <a:spAutoFit/>
          </a:bodyPr>
          <a:lstStyle/>
          <a:p>
            <a:pPr lvl="0">
              <a:buFont typeface="Wingdings" pitchFamily="2" charset="2"/>
              <a:buChar char="q"/>
            </a:pPr>
            <a:r>
              <a:rPr lang="en-US" sz="2000" b="1" dirty="0">
                <a:latin typeface="Times New Roman" pitchFamily="18" charset="0"/>
                <a:cs typeface="Times New Roman" pitchFamily="18" charset="0"/>
              </a:rPr>
              <a:t> We tried to keep the design of the website simple and easy to handle for the end user.</a:t>
            </a:r>
          </a:p>
          <a:p>
            <a:pPr lvl="0"/>
            <a:endParaRPr lang="en-US" sz="2000" dirty="0">
              <a:latin typeface="Times New Roman" pitchFamily="18" charset="0"/>
              <a:cs typeface="Times New Roman" pitchFamily="18" charset="0"/>
            </a:endParaRPr>
          </a:p>
          <a:p>
            <a:pPr>
              <a:buFont typeface="Wingdings" pitchFamily="2" charset="2"/>
              <a:buChar char="q"/>
            </a:pPr>
            <a:r>
              <a:rPr lang="en-US" sz="2000" b="1" dirty="0">
                <a:latin typeface="Times New Roman" pitchFamily="18" charset="0"/>
                <a:cs typeface="Times New Roman" pitchFamily="18" charset="0"/>
              </a:rPr>
              <a:t> We have provided the proper buttons and links so that the user can go back and forth easily.</a:t>
            </a:r>
          </a:p>
          <a:p>
            <a:pPr>
              <a:buFont typeface="Wingdings" pitchFamily="2" charset="2"/>
              <a:buChar char="q"/>
            </a:pPr>
            <a:endParaRPr lang="en-US" sz="2000" b="1" dirty="0">
              <a:latin typeface="Times New Roman" pitchFamily="18" charset="0"/>
              <a:cs typeface="Times New Roman" pitchFamily="18" charset="0"/>
            </a:endParaRPr>
          </a:p>
          <a:p>
            <a:pPr>
              <a:buFont typeface="Wingdings" pitchFamily="2" charset="2"/>
              <a:buChar char="q"/>
            </a:pPr>
            <a:r>
              <a:rPr lang="en-US" sz="2000" b="1" dirty="0">
                <a:latin typeface="Times New Roman" pitchFamily="18" charset="0"/>
                <a:cs typeface="Times New Roman" pitchFamily="18" charset="0"/>
              </a:rPr>
              <a:t> We also given description about each and every trend which helps the user to look closely to what he wants to search for, and helps to find the required job very easily.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8229600" cy="5909310"/>
          </a:xfrm>
          <a:prstGeom prst="rect">
            <a:avLst/>
          </a:prstGeom>
          <a:noFill/>
        </p:spPr>
        <p:txBody>
          <a:bodyPr wrap="square" rtlCol="0">
            <a:spAutoFit/>
          </a:bodyPr>
          <a:lstStyle/>
          <a:p>
            <a:pPr lvl="0"/>
            <a:r>
              <a:rPr lang="en-IN" sz="3600" b="1" dirty="0">
                <a:latin typeface="Times New Roman" pitchFamily="18" charset="0"/>
                <a:cs typeface="Times New Roman" pitchFamily="18" charset="0"/>
              </a:rPr>
              <a:t>FRONTEND WITH FLASK</a:t>
            </a:r>
          </a:p>
          <a:p>
            <a:pPr lvl="0"/>
            <a:endParaRPr lang="en-IN" b="1" dirty="0">
              <a:latin typeface="Times New Roman" pitchFamily="18" charset="0"/>
              <a:cs typeface="Times New Roman" pitchFamily="18" charset="0"/>
            </a:endParaRPr>
          </a:p>
          <a:p>
            <a:pPr lvl="0"/>
            <a:endParaRPr lang="en-IN" b="1"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We have connected our index, signup, login and other html pages with flask framework.</a:t>
            </a:r>
          </a:p>
          <a:p>
            <a:pPr lvl="0">
              <a:buFont typeface="Wingdings" pitchFamily="2" charset="2"/>
              <a:buChar char="q"/>
            </a:pPr>
            <a:endParaRPr lang="en-US"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In signup page all the credentials will save in MySQL database.</a:t>
            </a:r>
          </a:p>
          <a:p>
            <a:pPr lvl="0">
              <a:buFont typeface="Wingdings" pitchFamily="2" charset="2"/>
              <a:buChar char="q"/>
            </a:pPr>
            <a:endParaRPr lang="en-US"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We have use SQLAlchemy for connectivity with databases.</a:t>
            </a:r>
          </a:p>
          <a:p>
            <a:pPr lvl="0">
              <a:buFont typeface="Wingdings" pitchFamily="2" charset="2"/>
              <a:buChar char="q"/>
            </a:pPr>
            <a:endParaRPr lang="en-US"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In login page credentials we fulfil all the criteria which will redirect to the main page and if not, message will be flashed with wrong credentials. </a:t>
            </a:r>
          </a:p>
          <a:p>
            <a:pPr lvl="0">
              <a:buFont typeface="Wingdings" pitchFamily="2" charset="2"/>
              <a:buChar char="q"/>
            </a:pPr>
            <a:endParaRPr lang="en-US"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The credentials will be extracted from MySQL database to check if it is correct.</a:t>
            </a:r>
          </a:p>
          <a:p>
            <a:pPr lvl="0">
              <a:buFont typeface="Wingdings" pitchFamily="2" charset="2"/>
              <a:buChar char="q"/>
            </a:pPr>
            <a:endParaRPr lang="en-US"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We are developing our main page which will take various inputs which will be processed with the backend connectivity.</a:t>
            </a:r>
          </a:p>
          <a:p>
            <a:pPr lvl="0">
              <a:buFont typeface="Wingdings" pitchFamily="2" charset="2"/>
              <a:buChar char="q"/>
            </a:pPr>
            <a:endParaRPr lang="en-US" dirty="0">
              <a:latin typeface="Times New Roman" pitchFamily="18" charset="0"/>
              <a:cs typeface="Times New Roman" pitchFamily="18" charset="0"/>
            </a:endParaRPr>
          </a:p>
          <a:p>
            <a:pPr>
              <a:buFont typeface="Wingdings" pitchFamily="2" charset="2"/>
              <a:buChar char="q"/>
            </a:pPr>
            <a:r>
              <a:rPr lang="en-IN" b="1" dirty="0">
                <a:latin typeface="Times New Roman" pitchFamily="18" charset="0"/>
                <a:cs typeface="Times New Roman" pitchFamily="18" charset="0"/>
              </a:rPr>
              <a:t> We are also working on the result page where we will show the predicted out with different functions.</a:t>
            </a:r>
            <a:endParaRPr lang="en-US"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3581400" cy="523220"/>
          </a:xfrm>
          <a:prstGeom prst="rect">
            <a:avLst/>
          </a:prstGeom>
        </p:spPr>
        <p:txBody>
          <a:bodyPr wrap="square">
            <a:spAutoFit/>
          </a:bodyPr>
          <a:lstStyle/>
          <a:p>
            <a:r>
              <a:rPr lang="en-US" sz="2800" b="1" dirty="0">
                <a:latin typeface="Times New Roman" pitchFamily="18" charset="0"/>
                <a:cs typeface="Times New Roman" pitchFamily="18" charset="0"/>
              </a:rPr>
              <a:t>WIREFRAME</a:t>
            </a:r>
            <a:endParaRPr lang="en-US" sz="2800" dirty="0"/>
          </a:p>
        </p:txBody>
      </p:sp>
      <p:pic>
        <p:nvPicPr>
          <p:cNvPr id="3" name="Picture 2" descr="WIREFRAME1.PNG"/>
          <p:cNvPicPr>
            <a:picLocks noChangeAspect="1"/>
          </p:cNvPicPr>
          <p:nvPr/>
        </p:nvPicPr>
        <p:blipFill>
          <a:blip r:embed="rId2" cstate="print"/>
          <a:stretch>
            <a:fillRect/>
          </a:stretch>
        </p:blipFill>
        <p:spPr>
          <a:xfrm>
            <a:off x="381000" y="1143000"/>
            <a:ext cx="8348540" cy="5486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png"/>
          <p:cNvPicPr>
            <a:picLocks noChangeAspect="1"/>
          </p:cNvPicPr>
          <p:nvPr/>
        </p:nvPicPr>
        <p:blipFill>
          <a:blip r:embed="rId2" cstate="print"/>
          <a:stretch>
            <a:fillRect/>
          </a:stretch>
        </p:blipFill>
        <p:spPr>
          <a:xfrm>
            <a:off x="457200" y="152400"/>
            <a:ext cx="3962400" cy="2209800"/>
          </a:xfrm>
          <a:prstGeom prst="rect">
            <a:avLst/>
          </a:prstGeom>
        </p:spPr>
      </p:pic>
      <p:pic>
        <p:nvPicPr>
          <p:cNvPr id="3" name="Picture 2" descr="WhatsApp Image 2020-08-02 at 14.46.56.jpeg"/>
          <p:cNvPicPr>
            <a:picLocks noChangeAspect="1"/>
          </p:cNvPicPr>
          <p:nvPr/>
        </p:nvPicPr>
        <p:blipFill>
          <a:blip r:embed="rId3" cstate="print"/>
          <a:stretch>
            <a:fillRect/>
          </a:stretch>
        </p:blipFill>
        <p:spPr>
          <a:xfrm>
            <a:off x="5029200" y="152401"/>
            <a:ext cx="3852332" cy="2133600"/>
          </a:xfrm>
          <a:prstGeom prst="rect">
            <a:avLst/>
          </a:prstGeom>
        </p:spPr>
      </p:pic>
      <p:pic>
        <p:nvPicPr>
          <p:cNvPr id="4" name="Picture 3" descr="WhatsApp Image 2020-08-02 at 14.46.56 (1).jpeg"/>
          <p:cNvPicPr>
            <a:picLocks noChangeAspect="1"/>
          </p:cNvPicPr>
          <p:nvPr/>
        </p:nvPicPr>
        <p:blipFill>
          <a:blip r:embed="rId4" cstate="print"/>
          <a:stretch>
            <a:fillRect/>
          </a:stretch>
        </p:blipFill>
        <p:spPr>
          <a:xfrm>
            <a:off x="2895600" y="2438400"/>
            <a:ext cx="3505200" cy="2133600"/>
          </a:xfrm>
          <a:prstGeom prst="rect">
            <a:avLst/>
          </a:prstGeom>
        </p:spPr>
      </p:pic>
      <p:pic>
        <p:nvPicPr>
          <p:cNvPr id="7" name="Picture 6" descr="WhatsApp Image 2020-08-03 at 15.21.35.jpeg"/>
          <p:cNvPicPr>
            <a:picLocks noChangeAspect="1"/>
          </p:cNvPicPr>
          <p:nvPr/>
        </p:nvPicPr>
        <p:blipFill>
          <a:blip r:embed="rId5" cstate="print"/>
          <a:stretch>
            <a:fillRect/>
          </a:stretch>
        </p:blipFill>
        <p:spPr>
          <a:xfrm>
            <a:off x="228600" y="4495799"/>
            <a:ext cx="3903134" cy="2195513"/>
          </a:xfrm>
          <a:prstGeom prst="rect">
            <a:avLst/>
          </a:prstGeom>
        </p:spPr>
      </p:pic>
      <p:pic>
        <p:nvPicPr>
          <p:cNvPr id="8" name="Picture 7" descr="WhatsApp Image 2020-08-03 at 15.21.24.jpeg"/>
          <p:cNvPicPr>
            <a:picLocks noChangeAspect="1"/>
          </p:cNvPicPr>
          <p:nvPr/>
        </p:nvPicPr>
        <p:blipFill>
          <a:blip r:embed="rId6" cstate="print"/>
          <a:stretch>
            <a:fillRect/>
          </a:stretch>
        </p:blipFill>
        <p:spPr>
          <a:xfrm>
            <a:off x="4648200" y="4572000"/>
            <a:ext cx="4267200" cy="2133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me.PNG"/>
          <p:cNvPicPr>
            <a:picLocks noChangeAspect="1"/>
          </p:cNvPicPr>
          <p:nvPr/>
        </p:nvPicPr>
        <p:blipFill>
          <a:blip r:embed="rId2" cstate="print"/>
          <a:stretch>
            <a:fillRect/>
          </a:stretch>
        </p:blipFill>
        <p:spPr>
          <a:xfrm>
            <a:off x="762000" y="1407695"/>
            <a:ext cx="7315200" cy="37057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2362200"/>
            <a:ext cx="6172199" cy="2554545"/>
          </a:xfrm>
          <a:prstGeom prst="rect">
            <a:avLst/>
          </a:prstGeom>
        </p:spPr>
        <p:txBody>
          <a:bodyPr wrap="square">
            <a:spAutoFit/>
          </a:bodyPr>
          <a:lstStyle/>
          <a:p>
            <a:pPr algn="ctr"/>
            <a:r>
              <a:rPr lang="en-US" sz="8000" b="1" dirty="0">
                <a:latin typeface="Times New Roman" pitchFamily="18" charset="0"/>
                <a:cs typeface="Times New Roman"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762000"/>
            <a:ext cx="8382000" cy="769441"/>
          </a:xfrm>
          <a:prstGeom prst="rect">
            <a:avLst/>
          </a:prstGeom>
          <a:noFill/>
        </p:spPr>
        <p:txBody>
          <a:bodyPr wrap="square" rtlCol="0">
            <a:spAutoFit/>
          </a:bodyPr>
          <a:lstStyle/>
          <a:p>
            <a:pPr algn="ctr"/>
            <a:r>
              <a:rPr lang="en-US" sz="4400" b="1" dirty="0">
                <a:latin typeface="Times New Roman" pitchFamily="18" charset="0"/>
                <a:cs typeface="Times New Roman" pitchFamily="18" charset="0"/>
              </a:rPr>
              <a:t>PROBLEM  STATEMENT</a:t>
            </a:r>
          </a:p>
        </p:txBody>
      </p:sp>
      <p:sp>
        <p:nvSpPr>
          <p:cNvPr id="3" name="TextBox 2"/>
          <p:cNvSpPr txBox="1"/>
          <p:nvPr/>
        </p:nvSpPr>
        <p:spPr>
          <a:xfrm>
            <a:off x="609600" y="2133600"/>
            <a:ext cx="7772400" cy="2954655"/>
          </a:xfrm>
          <a:prstGeom prst="rect">
            <a:avLst/>
          </a:prstGeom>
          <a:noFill/>
        </p:spPr>
        <p:txBody>
          <a:bodyPr wrap="square" rtlCol="0">
            <a:spAutoFit/>
          </a:bodyPr>
          <a:lstStyle/>
          <a:p>
            <a:pPr algn="just"/>
            <a:r>
              <a:rPr lang="en-US" sz="2800" b="1" dirty="0">
                <a:latin typeface="Times New Roman" pitchFamily="18" charset="0"/>
                <a:cs typeface="Times New Roman" pitchFamily="18" charset="0"/>
              </a:rPr>
              <a:t>The objective of our team is to develop a software solution to predict the future jobs based  on location, sector, package and eligibility. Big data analysis can be useful to collect and analyze the data from different job sites and predict the future requirement applying machine learning.</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0237" y="533400"/>
            <a:ext cx="6802055" cy="646331"/>
          </a:xfrm>
          <a:prstGeom prst="rect">
            <a:avLst/>
          </a:prstGeom>
        </p:spPr>
        <p:txBody>
          <a:bodyPr wrap="none">
            <a:spAutoFit/>
          </a:bodyPr>
          <a:lstStyle/>
          <a:p>
            <a:pPr algn="ctr"/>
            <a:r>
              <a:rPr lang="en-US" sz="3600" b="1" dirty="0">
                <a:latin typeface="Times New Roman" pitchFamily="18" charset="0"/>
                <a:cs typeface="Times New Roman" pitchFamily="18" charset="0"/>
              </a:rPr>
              <a:t>ARCHITECTURAL  DIAGRAM</a:t>
            </a:r>
          </a:p>
        </p:txBody>
      </p:sp>
      <p:pic>
        <p:nvPicPr>
          <p:cNvPr id="3" name="Picture 2" descr="ATTRIBUTEIMAGE.PNG">
            <a:extLst>
              <a:ext uri="{FF2B5EF4-FFF2-40B4-BE49-F238E27FC236}">
                <a16:creationId xmlns:a16="http://schemas.microsoft.com/office/drawing/2014/main" id="{982FDB42-5EE9-4F6E-8C4E-FD22A22A1C7C}"/>
              </a:ext>
            </a:extLst>
          </p:cNvPr>
          <p:cNvPicPr>
            <a:picLocks noChangeAspect="1"/>
          </p:cNvPicPr>
          <p:nvPr/>
        </p:nvPicPr>
        <p:blipFill>
          <a:blip r:embed="rId2" cstate="print"/>
          <a:stretch>
            <a:fillRect/>
          </a:stretch>
        </p:blipFill>
        <p:spPr>
          <a:xfrm>
            <a:off x="1317756" y="1570961"/>
            <a:ext cx="6344536" cy="47536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8458200" cy="646331"/>
          </a:xfrm>
          <a:prstGeom prst="rect">
            <a:avLst/>
          </a:prstGeom>
          <a:noFill/>
        </p:spPr>
        <p:txBody>
          <a:bodyPr wrap="square" rtlCol="0">
            <a:spAutoFit/>
          </a:bodyPr>
          <a:lstStyle/>
          <a:p>
            <a:pPr algn="ctr"/>
            <a:r>
              <a:rPr lang="en-US" sz="3600" b="1" dirty="0">
                <a:latin typeface="Times New Roman" pitchFamily="18" charset="0"/>
                <a:cs typeface="Times New Roman" pitchFamily="18" charset="0"/>
              </a:rPr>
              <a:t>BACKEND  DEVELOPMENT</a:t>
            </a:r>
          </a:p>
        </p:txBody>
      </p:sp>
      <p:sp>
        <p:nvSpPr>
          <p:cNvPr id="3" name="TextBox 2"/>
          <p:cNvSpPr txBox="1"/>
          <p:nvPr/>
        </p:nvSpPr>
        <p:spPr>
          <a:xfrm>
            <a:off x="609600" y="1828800"/>
            <a:ext cx="7620000" cy="1200329"/>
          </a:xfrm>
          <a:prstGeom prst="rect">
            <a:avLst/>
          </a:prstGeom>
          <a:noFill/>
        </p:spPr>
        <p:txBody>
          <a:bodyPr wrap="square" rtlCol="0">
            <a:spAutoFit/>
          </a:bodyPr>
          <a:lstStyle/>
          <a:p>
            <a:r>
              <a:rPr lang="en-US" b="1" dirty="0"/>
              <a:t> </a:t>
            </a:r>
            <a:endParaRPr lang="en-US" dirty="0"/>
          </a:p>
          <a:p>
            <a:r>
              <a:rPr lang="en-US" b="1" dirty="0"/>
              <a:t> </a:t>
            </a:r>
            <a:endParaRPr lang="en-US" dirty="0"/>
          </a:p>
          <a:p>
            <a:endParaRPr lang="en-US" dirty="0"/>
          </a:p>
          <a:p>
            <a:endParaRPr lang="en-US" dirty="0"/>
          </a:p>
        </p:txBody>
      </p:sp>
      <p:sp>
        <p:nvSpPr>
          <p:cNvPr id="4" name="Rectangle 3"/>
          <p:cNvSpPr/>
          <p:nvPr/>
        </p:nvSpPr>
        <p:spPr>
          <a:xfrm>
            <a:off x="762000" y="889844"/>
            <a:ext cx="7620000" cy="646331"/>
          </a:xfrm>
          <a:prstGeom prst="rect">
            <a:avLst/>
          </a:prstGeom>
        </p:spPr>
        <p:txBody>
          <a:bodyPr wrap="square">
            <a:spAutoFit/>
          </a:bodyPr>
          <a:lstStyle/>
          <a:p>
            <a:pPr lvl="0"/>
            <a:endParaRPr lang="en-US" b="1" dirty="0">
              <a:latin typeface="Times New Roman" pitchFamily="18" charset="0"/>
              <a:cs typeface="Times New Roman" pitchFamily="18" charset="0"/>
            </a:endParaRPr>
          </a:p>
          <a:p>
            <a:endParaRPr lang="en-US" dirty="0"/>
          </a:p>
        </p:txBody>
      </p:sp>
      <p:sp>
        <p:nvSpPr>
          <p:cNvPr id="5" name="Rectangle 4"/>
          <p:cNvSpPr/>
          <p:nvPr/>
        </p:nvSpPr>
        <p:spPr>
          <a:xfrm>
            <a:off x="457200" y="1066800"/>
            <a:ext cx="8305800" cy="5632311"/>
          </a:xfrm>
          <a:prstGeom prst="rect">
            <a:avLst/>
          </a:prstGeom>
        </p:spPr>
        <p:txBody>
          <a:bodyPr wrap="square">
            <a:spAutoFit/>
          </a:bodyPr>
          <a:lstStyle/>
          <a:p>
            <a:pPr marL="342900" indent="-342900">
              <a:buFont typeface="Wingdings" pitchFamily="2" charset="2"/>
              <a:buChar char="q"/>
            </a:pPr>
            <a:r>
              <a:rPr lang="en-US" b="1" dirty="0">
                <a:latin typeface="Times New Roman" pitchFamily="18" charset="0"/>
                <a:cs typeface="Times New Roman" pitchFamily="18" charset="0"/>
              </a:rPr>
              <a:t>The initial and the biggest challenge for us, was to find the data that replicates the real world scenario of jobs as the data was not provided to us by the customer, for which we explored the web like baggle but was unsuccessful to fulfill the need of the problem statement requirement.</a:t>
            </a:r>
          </a:p>
          <a:p>
            <a:pPr marL="342900" indent="-342900">
              <a:buFont typeface="Wingdings" pitchFamily="2" charset="2"/>
              <a:buChar char="q"/>
            </a:pPr>
            <a:endParaRPr lang="en-US" b="1" dirty="0">
              <a:latin typeface="Times New Roman" pitchFamily="18" charset="0"/>
              <a:cs typeface="Times New Roman" pitchFamily="18" charset="0"/>
            </a:endParaRPr>
          </a:p>
          <a:p>
            <a:pPr marL="342900" indent="-342900">
              <a:buFont typeface="Wingdings" pitchFamily="2" charset="2"/>
              <a:buChar char="q"/>
            </a:pPr>
            <a:r>
              <a:rPr lang="en-US" b="1" dirty="0">
                <a:latin typeface="Times New Roman" pitchFamily="18" charset="0"/>
                <a:cs typeface="Times New Roman" pitchFamily="18" charset="0"/>
              </a:rPr>
              <a:t>Then, we explored many websites with the help of tool such as Dataminer and created a dataset by cleaning it using numpy and panda libraries  that achieved what the problem statement desires.</a:t>
            </a:r>
          </a:p>
          <a:p>
            <a:pPr marL="342900" indent="-342900">
              <a:buFont typeface="Wingdings" pitchFamily="2" charset="2"/>
              <a:buChar char="q"/>
            </a:pPr>
            <a:endParaRPr lang="en-US" b="1" dirty="0">
              <a:latin typeface="Times New Roman" pitchFamily="18" charset="0"/>
              <a:cs typeface="Times New Roman" pitchFamily="18" charset="0"/>
            </a:endParaRPr>
          </a:p>
          <a:p>
            <a:pPr marL="342900" indent="-342900">
              <a:buFont typeface="Wingdings" pitchFamily="2" charset="2"/>
              <a:buChar char="q"/>
            </a:pPr>
            <a:r>
              <a:rPr lang="en-US" b="1" dirty="0">
                <a:latin typeface="Times New Roman" pitchFamily="18" charset="0"/>
                <a:cs typeface="Times New Roman" pitchFamily="18" charset="0"/>
              </a:rPr>
              <a:t>We have even implemented various machine learning algorithms after which we have framed XGboost and Random forest with good score, so, we further narrow it down to RMSE values. As,  the RMSE value gives better accuracy so we choose XGboost as our final algorithm due to its low RMSE values.</a:t>
            </a:r>
          </a:p>
          <a:p>
            <a:pPr marL="342900" indent="-342900">
              <a:buFont typeface="Wingdings" pitchFamily="2" charset="2"/>
              <a:buChar char="q"/>
            </a:pPr>
            <a:endParaRPr lang="en-US" b="1" dirty="0">
              <a:latin typeface="Times New Roman" pitchFamily="18" charset="0"/>
              <a:cs typeface="Times New Roman" pitchFamily="18" charset="0"/>
            </a:endParaRPr>
          </a:p>
          <a:p>
            <a:pPr marL="342900" indent="-342900">
              <a:buFont typeface="Wingdings" pitchFamily="2" charset="2"/>
              <a:buChar char="q"/>
            </a:pPr>
            <a:r>
              <a:rPr lang="en-US" b="1" dirty="0">
                <a:latin typeface="Times New Roman" pitchFamily="18" charset="0"/>
                <a:cs typeface="Times New Roman" pitchFamily="18" charset="0"/>
              </a:rPr>
              <a:t>Till now we have executed XGboost algorithm on our dataset which gives various predictions and a good accuracy score.</a:t>
            </a:r>
          </a:p>
          <a:p>
            <a:pPr marL="342900" indent="-342900">
              <a:buFont typeface="Wingdings" pitchFamily="2" charset="2"/>
              <a:buChar char="q"/>
            </a:pPr>
            <a:endParaRPr lang="en-US" b="1" dirty="0">
              <a:latin typeface="Times New Roman" pitchFamily="18" charset="0"/>
              <a:cs typeface="Times New Roman" pitchFamily="18" charset="0"/>
            </a:endParaRPr>
          </a:p>
          <a:p>
            <a:pPr marL="342900" indent="-342900">
              <a:buFont typeface="Wingdings" pitchFamily="2" charset="2"/>
              <a:buChar char="q"/>
            </a:pPr>
            <a:r>
              <a:rPr lang="en-US" b="1" dirty="0">
                <a:latin typeface="Times New Roman" pitchFamily="18" charset="0"/>
                <a:cs typeface="Times New Roman" pitchFamily="18" charset="0"/>
              </a:rPr>
              <a:t>We have also executed the graphs between the predicted values with other attributes to find the variance.</a:t>
            </a:r>
          </a:p>
          <a:p>
            <a:pPr marL="342900" indent="-342900">
              <a:buFont typeface="Wingdings" pitchFamily="2" charset="2"/>
              <a:buChar char="q"/>
            </a:pPr>
            <a:endParaRPr lang="en-US" b="1"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8229600" cy="5078313"/>
          </a:xfrm>
          <a:prstGeom prst="rect">
            <a:avLst/>
          </a:prstGeom>
        </p:spPr>
        <p:txBody>
          <a:bodyPr wrap="square">
            <a:spAutoFit/>
          </a:bodyPr>
          <a:lstStyle/>
          <a:p>
            <a:pPr marL="342900" indent="-342900">
              <a:buFont typeface="Wingdings" pitchFamily="2" charset="2"/>
              <a:buChar char="q"/>
            </a:pPr>
            <a:r>
              <a:rPr lang="en-US" b="1" dirty="0">
                <a:latin typeface="Times New Roman" pitchFamily="18" charset="0"/>
                <a:cs typeface="Times New Roman" pitchFamily="18" charset="0"/>
              </a:rPr>
              <a:t>The technologies we have used till now are Sklearn for feature attraction and </a:t>
            </a:r>
          </a:p>
          <a:p>
            <a:pPr marL="342900" indent="-342900"/>
            <a:r>
              <a:rPr lang="en-US" b="1" dirty="0">
                <a:latin typeface="Times New Roman" pitchFamily="18" charset="0"/>
                <a:cs typeface="Times New Roman" pitchFamily="18" charset="0"/>
              </a:rPr>
              <a:t>algorithms, Matplotlib notebook for plotting, Numpy and Pandas for data </a:t>
            </a:r>
          </a:p>
          <a:p>
            <a:pPr marL="342900" indent="-342900"/>
            <a:r>
              <a:rPr lang="en-US" b="1" dirty="0">
                <a:latin typeface="Times New Roman" pitchFamily="18" charset="0"/>
                <a:cs typeface="Times New Roman" pitchFamily="18" charset="0"/>
              </a:rPr>
              <a:t>framing, MySQL for the database and for prototyping we have used Jupyter </a:t>
            </a:r>
          </a:p>
          <a:p>
            <a:pPr marL="342900" indent="-342900"/>
            <a:r>
              <a:rPr lang="en-US" b="1" dirty="0">
                <a:latin typeface="Times New Roman" pitchFamily="18" charset="0"/>
                <a:cs typeface="Times New Roman" pitchFamily="18" charset="0"/>
              </a:rPr>
              <a:t>Notebook. We are further working on flask for connectivity and security.</a:t>
            </a:r>
          </a:p>
          <a:p>
            <a:pPr marL="342900" indent="-342900">
              <a:buFont typeface="Wingdings" pitchFamily="2" charset="2"/>
              <a:buChar char="q"/>
            </a:pPr>
            <a:endParaRPr lang="en-US" b="1"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While working on the algorithms we found that the string has to be converted into numeric values as ML accept better accuracy to it. So, we converted it into labels by using Label Encoding.</a:t>
            </a:r>
            <a:endParaRPr lang="en-US" b="1" dirty="0">
              <a:latin typeface="Times New Roman" pitchFamily="18" charset="0"/>
              <a:cs typeface="Times New Roman" pitchFamily="18" charset="0"/>
            </a:endParaRPr>
          </a:p>
          <a:p>
            <a:pPr>
              <a:buFont typeface="Wingdings" pitchFamily="2" charset="2"/>
              <a:buChar char="q"/>
            </a:pPr>
            <a:endParaRPr lang="en-US" b="1" dirty="0">
              <a:latin typeface="Times New Roman" pitchFamily="18" charset="0"/>
              <a:cs typeface="Times New Roman" pitchFamily="18" charset="0"/>
            </a:endParaRPr>
          </a:p>
          <a:p>
            <a:pPr>
              <a:buFont typeface="Wingdings" pitchFamily="2" charset="2"/>
              <a:buChar char="q"/>
            </a:pPr>
            <a:r>
              <a:rPr lang="en-IN" b="1" dirty="0">
                <a:latin typeface="Times New Roman" pitchFamily="18" charset="0"/>
                <a:cs typeface="Times New Roman" pitchFamily="18" charset="0"/>
              </a:rPr>
              <a:t> Since one attribute named Eligibility was having an issue with it so we weren’t able to use Label Encoding, as each data in that particular cell has to separate it, so we used Count Vectorizer technique, which segregates each cell. After it, we got better results while working with the algorithms.</a:t>
            </a:r>
            <a:endParaRPr lang="en-US" b="1" dirty="0">
              <a:latin typeface="Times New Roman" pitchFamily="18" charset="0"/>
              <a:cs typeface="Times New Roman" pitchFamily="18" charset="0"/>
            </a:endParaRPr>
          </a:p>
          <a:p>
            <a:pPr>
              <a:buFont typeface="Wingdings" pitchFamily="2" charset="2"/>
              <a:buChar char="q"/>
            </a:pPr>
            <a:endParaRPr lang="en-US" b="1" dirty="0">
              <a:latin typeface="Times New Roman" pitchFamily="18" charset="0"/>
              <a:cs typeface="Times New Roman" pitchFamily="18" charset="0"/>
            </a:endParaRPr>
          </a:p>
          <a:p>
            <a:pPr>
              <a:buFont typeface="Wingdings" pitchFamily="2" charset="2"/>
              <a:buChar char="q"/>
            </a:pPr>
            <a:r>
              <a:rPr lang="en-IN" b="1" dirty="0">
                <a:latin typeface="Times New Roman" pitchFamily="18" charset="0"/>
                <a:cs typeface="Times New Roman" pitchFamily="18" charset="0"/>
              </a:rPr>
              <a:t>We have worked on different algorithms and find out the accuracy scores and RMSE values, the table will show the outcomes: -</a:t>
            </a:r>
            <a:endParaRPr lang="en-US" b="1" dirty="0">
              <a:latin typeface="Times New Roman" pitchFamily="18" charset="0"/>
              <a:cs typeface="Times New Roman" pitchFamily="18" charset="0"/>
            </a:endParaRPr>
          </a:p>
          <a:p>
            <a:pPr>
              <a:buFont typeface="Wingdings" pitchFamily="2" charset="2"/>
              <a:buChar char="q"/>
            </a:pPr>
            <a:endParaRPr lang="en-US" dirty="0"/>
          </a:p>
          <a:p>
            <a:pPr marL="342900" indent="-342900">
              <a:buFont typeface="Wingdings" pitchFamily="2" charset="2"/>
              <a:buChar char="q"/>
            </a:pPr>
            <a:endParaRPr lang="en-US" b="1" dirty="0">
              <a:latin typeface="Times New Roman" pitchFamily="18" charset="0"/>
              <a:cs typeface="Times New Roman" pitchFamily="18" charset="0"/>
            </a:endParaRPr>
          </a:p>
        </p:txBody>
      </p:sp>
      <p:pic>
        <p:nvPicPr>
          <p:cNvPr id="3" name="Picture 2" descr="ANKUR.PNG"/>
          <p:cNvPicPr>
            <a:picLocks noChangeAspect="1"/>
          </p:cNvPicPr>
          <p:nvPr/>
        </p:nvPicPr>
        <p:blipFill>
          <a:blip r:embed="rId2" cstate="print"/>
          <a:stretch>
            <a:fillRect/>
          </a:stretch>
        </p:blipFill>
        <p:spPr>
          <a:xfrm>
            <a:off x="1219200" y="4953000"/>
            <a:ext cx="6553200" cy="17616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028342"/>
            <a:ext cx="8001000" cy="3693319"/>
          </a:xfrm>
          <a:prstGeom prst="rect">
            <a:avLst/>
          </a:prstGeom>
        </p:spPr>
        <p:txBody>
          <a:bodyPr wrap="square">
            <a:spAutoFit/>
          </a:bodyPr>
          <a:lstStyle/>
          <a:p>
            <a:pPr lvl="0">
              <a:buFont typeface="Wingdings" pitchFamily="2" charset="2"/>
              <a:buChar char="q"/>
            </a:pPr>
            <a:r>
              <a:rPr lang="en-IN" b="1" dirty="0">
                <a:latin typeface="Times New Roman" pitchFamily="18" charset="0"/>
                <a:cs typeface="Times New Roman" pitchFamily="18" charset="0"/>
              </a:rPr>
              <a:t> For more classification we go to insights and checked the learning curves with gives us better knowledge about with algorithm to apply in our project.</a:t>
            </a:r>
          </a:p>
          <a:p>
            <a:pPr lvl="0">
              <a:buFont typeface="Wingdings" pitchFamily="2" charset="2"/>
              <a:buChar char="q"/>
            </a:pPr>
            <a:endParaRPr lang="en-US" b="1"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We also plotted the graphs of the current data after training the model which other attributes which will help for the user to know for better approach.</a:t>
            </a:r>
          </a:p>
          <a:p>
            <a:pPr lvl="0">
              <a:buFont typeface="Wingdings" pitchFamily="2" charset="2"/>
              <a:buChar char="q"/>
            </a:pPr>
            <a:endParaRPr lang="en-US" b="1"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We have worked on the prediction graph which will give better idea for the future jobs in respect with vacancy.</a:t>
            </a:r>
          </a:p>
          <a:p>
            <a:pPr lvl="0">
              <a:buFont typeface="Wingdings" pitchFamily="2" charset="2"/>
              <a:buChar char="q"/>
            </a:pPr>
            <a:endParaRPr lang="en-IN" b="1" dirty="0">
              <a:latin typeface="Times New Roman" pitchFamily="18" charset="0"/>
              <a:cs typeface="Times New Roman" pitchFamily="18" charset="0"/>
            </a:endParaRPr>
          </a:p>
          <a:p>
            <a:pPr lvl="0">
              <a:buFont typeface="Wingdings" pitchFamily="2" charset="2"/>
              <a:buChar char="q"/>
            </a:pPr>
            <a:r>
              <a:rPr lang="en-IN" b="1" dirty="0">
                <a:latin typeface="Times New Roman" pitchFamily="18" charset="0"/>
                <a:cs typeface="Times New Roman" pitchFamily="18" charset="0"/>
              </a:rPr>
              <a:t> We have worked on the connectivity through flask.</a:t>
            </a:r>
          </a:p>
          <a:p>
            <a:pPr lvl="0">
              <a:buFont typeface="Wingdings" pitchFamily="2" charset="2"/>
              <a:buChar char="q"/>
            </a:pPr>
            <a:endParaRPr lang="en-IN" b="1" dirty="0">
              <a:latin typeface="Times New Roman" pitchFamily="18" charset="0"/>
              <a:cs typeface="Times New Roman" pitchFamily="18" charset="0"/>
            </a:endParaRPr>
          </a:p>
          <a:p>
            <a:pPr lvl="0"/>
            <a:endParaRPr lang="en-US" b="1" dirty="0">
              <a:latin typeface="Times New Roman" pitchFamily="18" charset="0"/>
              <a:cs typeface="Times New Roman" pitchFamily="18" charset="0"/>
            </a:endParaRPr>
          </a:p>
          <a:p>
            <a:pPr>
              <a:buFont typeface="Wingdings" pitchFamily="2" charset="2"/>
              <a:buChar char="q"/>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8991600" cy="646331"/>
          </a:xfrm>
          <a:prstGeom prst="rect">
            <a:avLst/>
          </a:prstGeom>
        </p:spPr>
        <p:txBody>
          <a:bodyPr wrap="square">
            <a:spAutoFit/>
          </a:bodyPr>
          <a:lstStyle/>
          <a:p>
            <a:pPr algn="ctr"/>
            <a:r>
              <a:rPr lang="en-US" sz="3600" b="1" dirty="0">
                <a:latin typeface="Times New Roman" pitchFamily="18" charset="0"/>
                <a:cs typeface="Times New Roman" pitchFamily="18" charset="0"/>
              </a:rPr>
              <a:t>LEARNING  CURVES  OF  ALGORITHM</a:t>
            </a:r>
          </a:p>
        </p:txBody>
      </p:sp>
      <p:pic>
        <p:nvPicPr>
          <p:cNvPr id="3" name="Picture 2">
            <a:extLst>
              <a:ext uri="{FF2B5EF4-FFF2-40B4-BE49-F238E27FC236}">
                <a16:creationId xmlns:a16="http://schemas.microsoft.com/office/drawing/2014/main" id="{358DB1E5-E4B8-4595-9F97-2EF30A76FB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440037"/>
            <a:ext cx="4267201" cy="4140744"/>
          </a:xfrm>
          <a:prstGeom prst="rect">
            <a:avLst/>
          </a:prstGeom>
        </p:spPr>
      </p:pic>
      <p:pic>
        <p:nvPicPr>
          <p:cNvPr id="4" name="Picture 3">
            <a:extLst>
              <a:ext uri="{FF2B5EF4-FFF2-40B4-BE49-F238E27FC236}">
                <a16:creationId xmlns:a16="http://schemas.microsoft.com/office/drawing/2014/main" id="{F9D29779-8788-4106-BE97-B62E99727E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1" y="1446257"/>
            <a:ext cx="4343400" cy="4134524"/>
          </a:xfrm>
          <a:prstGeom prst="rect">
            <a:avLst/>
          </a:prstGeom>
        </p:spPr>
      </p:pic>
      <p:sp>
        <p:nvSpPr>
          <p:cNvPr id="5" name="Rectangle 4"/>
          <p:cNvSpPr/>
          <p:nvPr/>
        </p:nvSpPr>
        <p:spPr>
          <a:xfrm>
            <a:off x="5029200" y="5791200"/>
            <a:ext cx="2460930" cy="400110"/>
          </a:xfrm>
          <a:prstGeom prst="rect">
            <a:avLst/>
          </a:prstGeom>
        </p:spPr>
        <p:txBody>
          <a:bodyPr wrap="none">
            <a:spAutoFit/>
          </a:bodyPr>
          <a:lstStyle/>
          <a:p>
            <a:r>
              <a:rPr lang="en-US" sz="2000" b="1" dirty="0">
                <a:latin typeface="Times New Roman" pitchFamily="18" charset="0"/>
                <a:cs typeface="Times New Roman" pitchFamily="18" charset="0"/>
              </a:rPr>
              <a:t>RANDOM FOREST</a:t>
            </a:r>
          </a:p>
        </p:txBody>
      </p:sp>
      <p:sp>
        <p:nvSpPr>
          <p:cNvPr id="6" name="Rectangle 5"/>
          <p:cNvSpPr/>
          <p:nvPr/>
        </p:nvSpPr>
        <p:spPr>
          <a:xfrm>
            <a:off x="990600" y="5867400"/>
            <a:ext cx="1181734" cy="400110"/>
          </a:xfrm>
          <a:prstGeom prst="rect">
            <a:avLst/>
          </a:prstGeom>
        </p:spPr>
        <p:txBody>
          <a:bodyPr wrap="none">
            <a:spAutoFit/>
          </a:bodyPr>
          <a:lstStyle/>
          <a:p>
            <a:r>
              <a:rPr lang="en-US" sz="2000" b="1" dirty="0">
                <a:latin typeface="Times New Roman" pitchFamily="18" charset="0"/>
                <a:cs typeface="Times New Roman" pitchFamily="18" charset="0"/>
              </a:rPr>
              <a:t>XGBoost</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228600"/>
            <a:ext cx="7772400"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CURRENT DATA PLOTTING AGAINST VARIOUS ATTRIBUTES AFTER TRAINING THE MODEL</a:t>
            </a:r>
            <a:endParaRPr lang="en-US" dirty="0"/>
          </a:p>
        </p:txBody>
      </p:sp>
      <p:sp>
        <p:nvSpPr>
          <p:cNvPr id="4" name="TextBox 3"/>
          <p:cNvSpPr txBox="1"/>
          <p:nvPr/>
        </p:nvSpPr>
        <p:spPr>
          <a:xfrm>
            <a:off x="762000" y="1524000"/>
            <a:ext cx="1752600" cy="646331"/>
          </a:xfrm>
          <a:prstGeom prst="rect">
            <a:avLst/>
          </a:prstGeom>
          <a:noFill/>
        </p:spPr>
        <p:txBody>
          <a:bodyPr wrap="square" rtlCol="0">
            <a:spAutoFit/>
          </a:bodyPr>
          <a:lstStyle/>
          <a:p>
            <a:r>
              <a:rPr lang="en-US" b="1" dirty="0">
                <a:latin typeface="Times New Roman" pitchFamily="18" charset="0"/>
                <a:cs typeface="Times New Roman" pitchFamily="18" charset="0"/>
              </a:rPr>
              <a:t>LOCATION - VACANCY</a:t>
            </a:r>
            <a:endParaRPr lang="en-US" dirty="0"/>
          </a:p>
        </p:txBody>
      </p:sp>
      <p:sp>
        <p:nvSpPr>
          <p:cNvPr id="5" name="TextBox 4"/>
          <p:cNvSpPr txBox="1"/>
          <p:nvPr/>
        </p:nvSpPr>
        <p:spPr>
          <a:xfrm>
            <a:off x="3581400" y="1524000"/>
            <a:ext cx="1828800"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PROFESSION - VACANCY</a:t>
            </a:r>
            <a:endParaRPr lang="en-US" dirty="0"/>
          </a:p>
        </p:txBody>
      </p:sp>
      <p:sp>
        <p:nvSpPr>
          <p:cNvPr id="6" name="TextBox 5"/>
          <p:cNvSpPr txBox="1"/>
          <p:nvPr/>
        </p:nvSpPr>
        <p:spPr>
          <a:xfrm>
            <a:off x="6400800" y="1524000"/>
            <a:ext cx="2133600" cy="646331"/>
          </a:xfrm>
          <a:prstGeom prst="rect">
            <a:avLst/>
          </a:prstGeom>
          <a:noFill/>
        </p:spPr>
        <p:txBody>
          <a:bodyPr wrap="square" rtlCol="0">
            <a:spAutoFit/>
          </a:bodyPr>
          <a:lstStyle/>
          <a:p>
            <a:pPr algn="ctr"/>
            <a:r>
              <a:rPr lang="en-US" b="1" dirty="0">
                <a:latin typeface="Times New Roman" pitchFamily="18" charset="0"/>
                <a:cs typeface="Times New Roman" pitchFamily="18" charset="0"/>
              </a:rPr>
              <a:t>SECTOR - VACANCY</a:t>
            </a:r>
            <a:endParaRPr lang="en-US" dirty="0"/>
          </a:p>
        </p:txBody>
      </p:sp>
      <p:pic>
        <p:nvPicPr>
          <p:cNvPr id="7" name="Picture 6" descr="Location-Job (1).png"/>
          <p:cNvPicPr>
            <a:picLocks noChangeAspect="1"/>
          </p:cNvPicPr>
          <p:nvPr/>
        </p:nvPicPr>
        <p:blipFill>
          <a:blip r:embed="rId2" cstate="print"/>
          <a:stretch>
            <a:fillRect/>
          </a:stretch>
        </p:blipFill>
        <p:spPr>
          <a:xfrm>
            <a:off x="228600" y="2590800"/>
            <a:ext cx="2636108" cy="2514600"/>
          </a:xfrm>
          <a:prstGeom prst="rect">
            <a:avLst/>
          </a:prstGeom>
        </p:spPr>
      </p:pic>
      <p:pic>
        <p:nvPicPr>
          <p:cNvPr id="8" name="Picture 7" descr="profession-vac.png"/>
          <p:cNvPicPr>
            <a:picLocks noChangeAspect="1"/>
          </p:cNvPicPr>
          <p:nvPr/>
        </p:nvPicPr>
        <p:blipFill>
          <a:blip r:embed="rId3" cstate="print"/>
          <a:stretch>
            <a:fillRect/>
          </a:stretch>
        </p:blipFill>
        <p:spPr>
          <a:xfrm>
            <a:off x="3125230" y="2514600"/>
            <a:ext cx="2589770" cy="2555240"/>
          </a:xfrm>
          <a:prstGeom prst="rect">
            <a:avLst/>
          </a:prstGeom>
        </p:spPr>
      </p:pic>
      <p:pic>
        <p:nvPicPr>
          <p:cNvPr id="9" name="Picture 8" descr="sector-vac.png"/>
          <p:cNvPicPr>
            <a:picLocks noChangeAspect="1"/>
          </p:cNvPicPr>
          <p:nvPr/>
        </p:nvPicPr>
        <p:blipFill>
          <a:blip r:embed="rId4" cstate="print"/>
          <a:stretch>
            <a:fillRect/>
          </a:stretch>
        </p:blipFill>
        <p:spPr>
          <a:xfrm>
            <a:off x="5638800" y="2743200"/>
            <a:ext cx="3160059" cy="228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304800"/>
            <a:ext cx="7239000" cy="646331"/>
          </a:xfrm>
          <a:prstGeom prst="rect">
            <a:avLst/>
          </a:prstGeom>
        </p:spPr>
        <p:txBody>
          <a:bodyPr wrap="square">
            <a:spAutoFit/>
          </a:bodyPr>
          <a:lstStyle/>
          <a:p>
            <a:pPr algn="ctr"/>
            <a:r>
              <a:rPr lang="en-US" sz="3600" b="1" dirty="0">
                <a:latin typeface="Times New Roman" pitchFamily="18" charset="0"/>
                <a:cs typeface="Times New Roman" pitchFamily="18" charset="0"/>
              </a:rPr>
              <a:t>FRONTEND  DEVELOPMENT</a:t>
            </a:r>
          </a:p>
        </p:txBody>
      </p:sp>
      <p:sp>
        <p:nvSpPr>
          <p:cNvPr id="3" name="TextBox 2"/>
          <p:cNvSpPr txBox="1"/>
          <p:nvPr/>
        </p:nvSpPr>
        <p:spPr>
          <a:xfrm>
            <a:off x="457200" y="1066801"/>
            <a:ext cx="8153400" cy="6771084"/>
          </a:xfrm>
          <a:prstGeom prst="rect">
            <a:avLst/>
          </a:prstGeom>
          <a:noFill/>
        </p:spPr>
        <p:txBody>
          <a:bodyPr wrap="square" rtlCol="0">
            <a:spAutoFit/>
          </a:bodyPr>
          <a:lstStyle/>
          <a:p>
            <a:pPr lvl="0">
              <a:buFont typeface="Wingdings" pitchFamily="2" charset="2"/>
              <a:buChar char="q"/>
            </a:pPr>
            <a:r>
              <a:rPr lang="en-US" sz="2000" b="1" dirty="0">
                <a:latin typeface="Times New Roman" pitchFamily="18" charset="0"/>
                <a:cs typeface="Times New Roman" pitchFamily="18" charset="0"/>
              </a:rPr>
              <a:t> The execution of the project started with the index page which the user will visit it first.</a:t>
            </a:r>
          </a:p>
          <a:p>
            <a:pPr lvl="0">
              <a:buFont typeface="Wingdings" pitchFamily="2" charset="2"/>
              <a:buChar char="q"/>
            </a:pPr>
            <a:endParaRPr lang="en-US" sz="2000" dirty="0">
              <a:latin typeface="Times New Roman" pitchFamily="18" charset="0"/>
              <a:cs typeface="Times New Roman" pitchFamily="18" charset="0"/>
            </a:endParaRPr>
          </a:p>
          <a:p>
            <a:pPr lvl="0">
              <a:buFont typeface="Wingdings" pitchFamily="2" charset="2"/>
              <a:buChar char="q"/>
            </a:pPr>
            <a:r>
              <a:rPr lang="en-US" sz="2000" b="1" dirty="0">
                <a:latin typeface="Times New Roman" pitchFamily="18" charset="0"/>
                <a:cs typeface="Times New Roman" pitchFamily="18" charset="0"/>
              </a:rPr>
              <a:t> So, firstly the user needs to login or signup to our website in order to get the desired job prediction.</a:t>
            </a:r>
          </a:p>
          <a:p>
            <a:pPr lvl="0"/>
            <a:endParaRPr lang="en-US" sz="2000" dirty="0">
              <a:latin typeface="Times New Roman" pitchFamily="18" charset="0"/>
              <a:cs typeface="Times New Roman" pitchFamily="18" charset="0"/>
            </a:endParaRPr>
          </a:p>
          <a:p>
            <a:pPr lvl="0">
              <a:buFont typeface="Wingdings" pitchFamily="2" charset="2"/>
              <a:buChar char="q"/>
            </a:pPr>
            <a:r>
              <a:rPr lang="en-US" sz="2000" b="1" dirty="0">
                <a:latin typeface="Times New Roman" pitchFamily="18" charset="0"/>
                <a:cs typeface="Times New Roman" pitchFamily="18" charset="0"/>
              </a:rPr>
              <a:t> For that we have provided them login, signup and trending graphs buttons in header section.</a:t>
            </a:r>
          </a:p>
          <a:p>
            <a:pPr lvl="0"/>
            <a:endParaRPr lang="en-US" sz="2000" b="1" dirty="0">
              <a:latin typeface="Times New Roman" pitchFamily="18" charset="0"/>
              <a:cs typeface="Times New Roman" pitchFamily="18" charset="0"/>
            </a:endParaRPr>
          </a:p>
          <a:p>
            <a:pPr lvl="0">
              <a:buFont typeface="Wingdings" pitchFamily="2" charset="2"/>
              <a:buChar char="q"/>
            </a:pPr>
            <a:r>
              <a:rPr lang="en-US" sz="2000" b="1" dirty="0">
                <a:latin typeface="Times New Roman" pitchFamily="18" charset="0"/>
                <a:cs typeface="Times New Roman" pitchFamily="18" charset="0"/>
              </a:rPr>
              <a:t> So after successful login the user will be redirected to the home page of the website, in which we will take input from him through simple dropdowns. This dropdowns are like education, job title, sector, city and salary expectations. After filling this form the data will be sent to the prediction algorithm and  the corresponding output will be shown.</a:t>
            </a:r>
          </a:p>
          <a:p>
            <a:pPr lvl="0"/>
            <a:endParaRPr lang="en-US" sz="2000" dirty="0">
              <a:latin typeface="Times New Roman" pitchFamily="18" charset="0"/>
              <a:cs typeface="Times New Roman" pitchFamily="18" charset="0"/>
            </a:endParaRPr>
          </a:p>
          <a:p>
            <a:pPr lvl="0">
              <a:buFont typeface="Wingdings" pitchFamily="2" charset="2"/>
              <a:buChar char="q"/>
            </a:pPr>
            <a:r>
              <a:rPr lang="en-US" sz="2000" b="1" dirty="0">
                <a:latin typeface="Times New Roman" pitchFamily="18" charset="0"/>
                <a:cs typeface="Times New Roman" pitchFamily="18" charset="0"/>
              </a:rPr>
              <a:t> We have used frontend technologies such as HTML5, CSS3 and Bootstrap for designing the web pages. We also used Flask which is a python framework for the connectivity of the backend and frontend.</a:t>
            </a:r>
          </a:p>
          <a:p>
            <a:pPr lvl="0"/>
            <a:endParaRPr lang="en-US" sz="2000" dirty="0">
              <a:latin typeface="Times New Roman" pitchFamily="18" charset="0"/>
              <a:cs typeface="Times New Roman" pitchFamily="18" charset="0"/>
            </a:endParaRPr>
          </a:p>
          <a:p>
            <a:r>
              <a:rPr lang="en-US" b="1" dirty="0"/>
              <a:t> </a:t>
            </a:r>
            <a:endParaRPr lang="en-US" dirty="0"/>
          </a:p>
          <a:p>
            <a:r>
              <a:rPr lang="en-US" b="1" dirty="0"/>
              <a:t> </a:t>
            </a:r>
            <a:endParaRPr lang="en-US" dirty="0"/>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446</TotalTime>
  <Words>914</Words>
  <Application>Microsoft Office PowerPoint</Application>
  <PresentationFormat>On-screen Show (4:3)</PresentationFormat>
  <Paragraphs>79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Constantia</vt:lpstr>
      <vt:lpstr>Times New Roman</vt:lpstr>
      <vt:lpstr>Wingdings</vt:lpstr>
      <vt:lpstr>Wingdings 2</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manishmathnikar3@gmail.com</cp:lastModifiedBy>
  <cp:revision>6</cp:revision>
  <dcterms:created xsi:type="dcterms:W3CDTF">2020-08-02T18:59:48Z</dcterms:created>
  <dcterms:modified xsi:type="dcterms:W3CDTF">2020-08-03T10:58:29Z</dcterms:modified>
</cp:coreProperties>
</file>